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45C0-1E0C-4FCF-BD77-E6AE736BA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3DA83-14C3-43E1-B7FE-2C139DF70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2B7C0-3D16-4FBD-B619-4D9640B8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E0363-49DA-47A1-9A7F-AFEE8ACD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0894F-A3DC-459D-9674-3DCED832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3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1116A-357C-4DAE-B0B7-2C9527EE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31454-4A0B-4C7F-BE17-2C2BDD253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88AD-F0AF-410D-BC8F-A34697A17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6CAB8-5F20-432D-A9AB-F232FB98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AD451-42AA-427D-BC64-19D3F9B3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27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D3206A-D5BE-4068-8288-3EFB1E33A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C2E3-C51D-4D8E-A9B7-FADC9E9E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EBA55-FE45-48F8-85CB-BD65BA76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D334E-BCDC-4BBC-97CF-B5AF2067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587E5-3865-476F-B70C-DC6CC47A3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87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D9090-C88C-469B-9D68-D617633B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4742-B366-4CC4-9208-91A17DEE8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49B4B-FDFA-4FEF-AED3-A3BED7721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3B630-07FE-4B04-B21D-96BB5DDD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7687-7CB0-44AE-83A7-BE48B3706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F098F-0E28-42A2-ADF9-33E6B91D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3AD59-DB61-4DE9-A908-A452A3B67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69DFD-1DC8-4D22-9B14-12B44182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44184-6D1A-4B87-9EF3-02C767523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8BEC2-6042-422C-8891-CEC7F89EE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4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50D7D-977C-4C0C-AA1A-B4CC0767D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35C4E-E1FA-4DD0-9E23-A7843FD7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FB01D-9D85-4317-BA5F-876212921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3F8F1-38CF-450D-99EB-5F98EB5D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DE0803-A436-4149-82AA-41F68157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B4E54-2867-40E4-B10B-0D380C74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64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5C4B-65AE-4A16-9CB5-DE7D0702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81427-7121-4015-B5FB-90BD28B6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8544A-50E5-42EA-9138-AE7335393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0E90E-58FA-4EC2-A5A3-031360F52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CE07A-2FAF-4ED2-9D3F-872C98CFD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55552B-9852-47CC-8021-B59829F4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E7C41-9DC5-4984-9BD0-EFE369F3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975520-7406-4B08-9829-81FFDE6D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617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14D6-5352-40A3-8AFC-560ADBAD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F2A24-F8B9-42A0-B231-C2653FA2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659DDB-829D-48B3-8F49-316EBDB3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11AEB-50B7-4251-BA69-B7BE2656D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38A5D-21A3-4B66-82C9-F9957C67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21578F-99D7-4FBB-B29F-F3851827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BF686-B816-402B-BAAF-52752A21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1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AEB0-071A-47EB-96B1-49BEA43C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CAFC-2947-4C31-A691-454F665BC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16066-6B8A-461C-8B10-BF60CD63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3F085-02C1-4C23-BE4E-E29542C4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AFE5B-EAA3-4659-A216-AACAD0CC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43417-20C5-4799-9B8B-FF122F153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7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B4B7-F1BA-4ADE-B765-635708D6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6D989-39FF-4D82-A429-0B9F7DBFF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CB7E3-5BA0-4E76-A1F9-1CFBD96BB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C8498-8E67-47F2-8FA5-84701C38E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75E2F-F043-4933-B739-BE251C45E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7FCEB-4641-47C0-BB57-7AC0DDE3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9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4E5D9-4F5C-4E21-8F2E-8B9B6488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A6E2E-2725-40C4-A2C4-6B1ED6C82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BAD19-ED42-4C0F-B25A-F3871D11F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9A3D-FF2B-4348-AB72-67677536C937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BCFCF-18A9-4113-AF12-76322DEC2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1672B-4EB4-4B0D-8F11-1B3F87A7C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D375-81E1-4CC4-9BDB-29EB0E1816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9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5338" y="514350"/>
            <a:ext cx="8585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</p:spTree>
    <p:extLst>
      <p:ext uri="{BB962C8B-B14F-4D97-AF65-F5344CB8AC3E}">
        <p14:creationId xmlns:p14="http://schemas.microsoft.com/office/powerpoint/2010/main" val="3027911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8975" y="514350"/>
            <a:ext cx="858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8924" y="2560320"/>
            <a:ext cx="9326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word tells us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Joseph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Hannah – her prayer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Solomon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GB" sz="28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sz="2800" b="1" i="1" baseline="30000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﻿ </a:t>
            </a:r>
            <a:r>
              <a:rPr lang="en-GB" sz="28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In his heart a man plans his course, but the </a:t>
            </a:r>
            <a:r>
              <a:rPr lang="en-GB" sz="2800" b="1" i="1" cap="small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Lord</a:t>
            </a:r>
            <a:r>
              <a:rPr lang="en-GB" sz="28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 determines his steps” </a:t>
            </a: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(Proverbs 16:9). </a:t>
            </a:r>
            <a:endParaRPr lang="en-GB" sz="2800" b="1" dirty="0">
              <a:ln w="635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1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38500" y="514350"/>
            <a:ext cx="8572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8924" y="2560320"/>
            <a:ext cx="9326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word tells us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Joseph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Hannah – her prayer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Solomon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Daniel</a:t>
            </a:r>
          </a:p>
        </p:txBody>
      </p:sp>
    </p:spTree>
    <p:extLst>
      <p:ext uri="{BB962C8B-B14F-4D97-AF65-F5344CB8AC3E}">
        <p14:creationId xmlns:p14="http://schemas.microsoft.com/office/powerpoint/2010/main" val="37209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76600" y="514350"/>
            <a:ext cx="853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8924" y="2560320"/>
            <a:ext cx="9326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word tells us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Joseph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Hannah – her prayer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Solomon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Daniel – his praise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1B71F-3507-42ED-BC24-5BBEAFF699D2}"/>
              </a:ext>
            </a:extLst>
          </p:cNvPr>
          <p:cNvSpPr txBox="1"/>
          <p:nvPr/>
        </p:nvSpPr>
        <p:spPr>
          <a:xfrm>
            <a:off x="2676525" y="4632326"/>
            <a:ext cx="8616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Praise be to the name of God for ever and ever; wisdom and power are his. </a:t>
            </a:r>
            <a:r>
              <a:rPr lang="en-GB" sz="2400" b="1" i="1" baseline="30000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He changes times and seasons; he sets up kings and deposes them. He gives wisdom to the wise and knowledge to the discerning. </a:t>
            </a:r>
            <a:r>
              <a:rPr lang="en-GB" sz="2400" b="1" i="1" baseline="30000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﻿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He reveals deep and hidden things; he knows what lies in darkness, and light dwells with him”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(Daniel 2:20-22).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 </a:t>
            </a:r>
            <a:endParaRPr lang="en-GB" dirty="0">
              <a:ln w="63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9684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8975" y="514350"/>
            <a:ext cx="858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	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8924" y="2560320"/>
            <a:ext cx="9326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word tells us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Joseph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Hannah – her prayer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Solomon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Daniel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5321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38500" y="514350"/>
            <a:ext cx="8572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8924" y="2560320"/>
            <a:ext cx="9326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God’s word tells us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love demonstrates it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00400" y="514350"/>
            <a:ext cx="861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8924" y="2560320"/>
            <a:ext cx="9326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God’s word tells us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love demonstrates it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89DE0-C68B-4AB6-91CB-8CED16C010B7}"/>
              </a:ext>
            </a:extLst>
          </p:cNvPr>
          <p:cNvSpPr txBox="1"/>
          <p:nvPr/>
        </p:nvSpPr>
        <p:spPr>
          <a:xfrm>
            <a:off x="1778924" y="3502026"/>
            <a:ext cx="102892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“What, then, shall we say in response to this? If God is for us, who can be against us? </a:t>
            </a:r>
            <a:r>
              <a:rPr lang="en-GB" sz="2400" b="1" i="1" baseline="30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﻿ 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He who did not spare his own Son, but gave him up for us all—how will he not also, along with him, graciously give us all things? </a:t>
            </a:r>
            <a:r>
              <a:rPr lang="en-GB" sz="2400" b="1" i="1" baseline="30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Who will bring any charge against those whom God has chosen? It is God who justifies. </a:t>
            </a:r>
            <a:r>
              <a:rPr lang="en-GB" sz="2400" b="1" i="1" baseline="30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﻿﻿ 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Who is he that condemns? Christ Jesus, who died—more than that, who was raised to life—is at the right hand of God and is also interceding for us. </a:t>
            </a:r>
            <a:r>
              <a:rPr lang="en-GB" sz="2400" b="1" i="1" baseline="300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﻿ </a:t>
            </a:r>
            <a:r>
              <a:rPr lang="en-GB" sz="2400" b="1" i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Who shall separate us from the love of Christ? Shall trouble or hardship or persecution or famine or nakedness or danger or sword?”</a:t>
            </a: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24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(vv.31-35)</a:t>
            </a:r>
            <a:endParaRPr lang="en-GB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3622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09925" y="514350"/>
            <a:ext cx="86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8924" y="2560320"/>
            <a:ext cx="9326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God’s word tells us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God’s love demonstrates it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Personal experience</a:t>
            </a:r>
            <a:endParaRPr lang="en-GB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8975" y="514350"/>
            <a:ext cx="858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8975" y="514350"/>
            <a:ext cx="858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FA1FD-8BBF-48BE-8CAB-D8E0DE6E4F64}"/>
              </a:ext>
            </a:extLst>
          </p:cNvPr>
          <p:cNvSpPr txBox="1"/>
          <p:nvPr/>
        </p:nvSpPr>
        <p:spPr>
          <a:xfrm>
            <a:off x="1809750" y="3059768"/>
            <a:ext cx="7858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What isn’t promised</a:t>
            </a:r>
          </a:p>
        </p:txBody>
      </p:sp>
    </p:spTree>
    <p:extLst>
      <p:ext uri="{BB962C8B-B14F-4D97-AF65-F5344CB8AC3E}">
        <p14:creationId xmlns:p14="http://schemas.microsoft.com/office/powerpoint/2010/main" val="39537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38500" y="514350"/>
            <a:ext cx="8572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FA1FD-8BBF-48BE-8CAB-D8E0DE6E4F64}"/>
              </a:ext>
            </a:extLst>
          </p:cNvPr>
          <p:cNvSpPr txBox="1"/>
          <p:nvPr/>
        </p:nvSpPr>
        <p:spPr>
          <a:xfrm>
            <a:off x="1809750" y="3059768"/>
            <a:ext cx="7858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What isn’t promised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Definition of “good”</a:t>
            </a:r>
          </a:p>
        </p:txBody>
      </p:sp>
    </p:spTree>
    <p:extLst>
      <p:ext uri="{BB962C8B-B14F-4D97-AF65-F5344CB8AC3E}">
        <p14:creationId xmlns:p14="http://schemas.microsoft.com/office/powerpoint/2010/main" val="24354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41964" y="514350"/>
            <a:ext cx="8569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002060"/>
                </a:solidFill>
                <a:latin typeface="Lucida Calligraphy" panose="03010101010101010101" pitchFamily="66" charset="0"/>
              </a:rPr>
              <a:t>“</a:t>
            </a:r>
            <a:r>
              <a:rPr lang="en-GB" sz="36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Many see history as a set of tracks made by a drunken fly whose ink-covered feet stagger across a sheet of white paper. History seems to have no purpose”   </a:t>
            </a:r>
            <a:r>
              <a:rPr lang="en-GB" sz="3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(John Stott)</a:t>
            </a:r>
            <a:endParaRPr lang="en-GB" sz="32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38500" y="514350"/>
            <a:ext cx="8572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FA1FD-8BBF-48BE-8CAB-D8E0DE6E4F64}"/>
              </a:ext>
            </a:extLst>
          </p:cNvPr>
          <p:cNvSpPr txBox="1"/>
          <p:nvPr/>
        </p:nvSpPr>
        <p:spPr>
          <a:xfrm>
            <a:off x="1809750" y="3059768"/>
            <a:ext cx="78581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What isn’t promised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Definition of “good”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T’s &amp; C’s apply</a:t>
            </a:r>
          </a:p>
        </p:txBody>
      </p:sp>
    </p:spTree>
    <p:extLst>
      <p:ext uri="{BB962C8B-B14F-4D97-AF65-F5344CB8AC3E}">
        <p14:creationId xmlns:p14="http://schemas.microsoft.com/office/powerpoint/2010/main" val="268625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8975" y="514350"/>
            <a:ext cx="858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FA1FD-8BBF-48BE-8CAB-D8E0DE6E4F64}"/>
              </a:ext>
            </a:extLst>
          </p:cNvPr>
          <p:cNvSpPr txBox="1"/>
          <p:nvPr/>
        </p:nvSpPr>
        <p:spPr>
          <a:xfrm>
            <a:off x="1809750" y="3059768"/>
            <a:ext cx="78581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What isn’t promised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Definition of “good”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T’s &amp; C’s apply</a:t>
            </a:r>
          </a:p>
          <a:p>
            <a:pPr marL="542925" indent="-542925">
              <a:buFont typeface="Wingdings" panose="05000000000000000000" pitchFamily="2" charset="2"/>
              <a:buChar char="Ø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God’s initiative</a:t>
            </a:r>
          </a:p>
        </p:txBody>
      </p:sp>
    </p:spTree>
    <p:extLst>
      <p:ext uri="{BB962C8B-B14F-4D97-AF65-F5344CB8AC3E}">
        <p14:creationId xmlns:p14="http://schemas.microsoft.com/office/powerpoint/2010/main" val="20091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09925" y="514350"/>
            <a:ext cx="86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6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38500" y="514350"/>
            <a:ext cx="8572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AB030-0466-4363-BE65-4D5E3E07BC61}"/>
              </a:ext>
            </a:extLst>
          </p:cNvPr>
          <p:cNvSpPr txBox="1"/>
          <p:nvPr/>
        </p:nvSpPr>
        <p:spPr>
          <a:xfrm>
            <a:off x="1895302" y="3629636"/>
            <a:ext cx="9235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Rejection? God teaching compassion</a:t>
            </a:r>
          </a:p>
        </p:txBody>
      </p:sp>
    </p:spTree>
    <p:extLst>
      <p:ext uri="{BB962C8B-B14F-4D97-AF65-F5344CB8AC3E}">
        <p14:creationId xmlns:p14="http://schemas.microsoft.com/office/powerpoint/2010/main" val="419896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2505075" y="514350"/>
            <a:ext cx="9305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AB030-0466-4363-BE65-4D5E3E07BC61}"/>
              </a:ext>
            </a:extLst>
          </p:cNvPr>
          <p:cNvSpPr txBox="1"/>
          <p:nvPr/>
        </p:nvSpPr>
        <p:spPr>
          <a:xfrm>
            <a:off x="1895302" y="3629636"/>
            <a:ext cx="923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Rejection? God teaching compassion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Painful years? Teaching perseverance</a:t>
            </a:r>
          </a:p>
        </p:txBody>
      </p:sp>
    </p:spTree>
    <p:extLst>
      <p:ext uri="{BB962C8B-B14F-4D97-AF65-F5344CB8AC3E}">
        <p14:creationId xmlns:p14="http://schemas.microsoft.com/office/powerpoint/2010/main" val="15095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8975" y="514350"/>
            <a:ext cx="858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AB030-0466-4363-BE65-4D5E3E07BC61}"/>
              </a:ext>
            </a:extLst>
          </p:cNvPr>
          <p:cNvSpPr txBox="1"/>
          <p:nvPr/>
        </p:nvSpPr>
        <p:spPr>
          <a:xfrm>
            <a:off x="1895302" y="3629636"/>
            <a:ext cx="9235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Rejection? God teaching compassion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Painful years? Teaching perseverance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Job-seeking? Teaching patience </a:t>
            </a:r>
          </a:p>
        </p:txBody>
      </p:sp>
    </p:spTree>
    <p:extLst>
      <p:ext uri="{BB962C8B-B14F-4D97-AF65-F5344CB8AC3E}">
        <p14:creationId xmlns:p14="http://schemas.microsoft.com/office/powerpoint/2010/main" val="13405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09925" y="514350"/>
            <a:ext cx="86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AB030-0466-4363-BE65-4D5E3E07BC61}"/>
              </a:ext>
            </a:extLst>
          </p:cNvPr>
          <p:cNvSpPr txBox="1"/>
          <p:nvPr/>
        </p:nvSpPr>
        <p:spPr>
          <a:xfrm>
            <a:off x="1895302" y="3629636"/>
            <a:ext cx="9235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Rejection? God teaching compassion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Painful years? Teaching perseverance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Job-seeking? Teaching patience 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Sickness? Teaching trust and appreciation</a:t>
            </a:r>
          </a:p>
        </p:txBody>
      </p:sp>
    </p:spTree>
    <p:extLst>
      <p:ext uri="{BB962C8B-B14F-4D97-AF65-F5344CB8AC3E}">
        <p14:creationId xmlns:p14="http://schemas.microsoft.com/office/powerpoint/2010/main" val="94976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09925" y="514350"/>
            <a:ext cx="86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AB030-0466-4363-BE65-4D5E3E07BC61}"/>
              </a:ext>
            </a:extLst>
          </p:cNvPr>
          <p:cNvSpPr txBox="1"/>
          <p:nvPr/>
        </p:nvSpPr>
        <p:spPr>
          <a:xfrm>
            <a:off x="1895302" y="3629636"/>
            <a:ext cx="9235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Rejection? God teaching compassion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Painful years? Teaching perseverance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Job-seeking? Teaching patience 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Sickness? Teaching trust and appreciation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Refusal? Teaching dependence</a:t>
            </a:r>
          </a:p>
        </p:txBody>
      </p:sp>
    </p:spTree>
    <p:extLst>
      <p:ext uri="{BB962C8B-B14F-4D97-AF65-F5344CB8AC3E}">
        <p14:creationId xmlns:p14="http://schemas.microsoft.com/office/powerpoint/2010/main" val="37375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19449" y="514350"/>
            <a:ext cx="8591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AB030-0466-4363-BE65-4D5E3E07BC61}"/>
              </a:ext>
            </a:extLst>
          </p:cNvPr>
          <p:cNvSpPr txBox="1"/>
          <p:nvPr/>
        </p:nvSpPr>
        <p:spPr>
          <a:xfrm>
            <a:off x="1895302" y="3629636"/>
            <a:ext cx="9235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Rejection? God teaching compassion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Painful years? Teaching perseverance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Job-seeking? Teaching patience 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Sickness? Teaching trust and appreciation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Refusal? Teaching dependence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Bereavement? Teaching appetite for heaven</a:t>
            </a:r>
          </a:p>
        </p:txBody>
      </p:sp>
    </p:spTree>
    <p:extLst>
      <p:ext uri="{BB962C8B-B14F-4D97-AF65-F5344CB8AC3E}">
        <p14:creationId xmlns:p14="http://schemas.microsoft.com/office/powerpoint/2010/main" val="29843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8975" y="514350"/>
            <a:ext cx="858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AB030-0466-4363-BE65-4D5E3E07BC61}"/>
              </a:ext>
            </a:extLst>
          </p:cNvPr>
          <p:cNvSpPr txBox="1"/>
          <p:nvPr/>
        </p:nvSpPr>
        <p:spPr>
          <a:xfrm>
            <a:off x="1895302" y="3629636"/>
            <a:ext cx="9235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Rejection? God teaching compassion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Painful years? Teaching perseverance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Job-seeking? Teaching patience 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Sickness? Teaching trust and appreciation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Refusal? Teaching dependence</a:t>
            </a:r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rgbClr val="002060"/>
                </a:solidFill>
              </a:rPr>
              <a:t>Bereavement? Teaching appetite for heaven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5FA6E-464D-469A-B405-F397D1009307}"/>
              </a:ext>
            </a:extLst>
          </p:cNvPr>
          <p:cNvSpPr txBox="1"/>
          <p:nvPr/>
        </p:nvSpPr>
        <p:spPr>
          <a:xfrm>
            <a:off x="1846811" y="3600000"/>
            <a:ext cx="8492836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C00000"/>
                </a:solidFill>
              </a:rPr>
              <a:t>Best antidote for trials is trust</a:t>
            </a:r>
          </a:p>
        </p:txBody>
      </p:sp>
    </p:spTree>
    <p:extLst>
      <p:ext uri="{BB962C8B-B14F-4D97-AF65-F5344CB8AC3E}">
        <p14:creationId xmlns:p14="http://schemas.microsoft.com/office/powerpoint/2010/main" val="167292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192087" y="514350"/>
            <a:ext cx="8618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002060"/>
                </a:solidFill>
                <a:latin typeface="Lucida Calligraphy" panose="03010101010101010101" pitchFamily="66" charset="0"/>
              </a:rPr>
              <a:t>“</a:t>
            </a:r>
            <a:r>
              <a:rPr lang="en-GB" sz="3600" b="1" i="1" dirty="0">
                <a:solidFill>
                  <a:srgbClr val="002060"/>
                </a:solidFill>
                <a:latin typeface="Lucida Calligraphy" panose="03010101010101010101" pitchFamily="66" charset="0"/>
              </a:rPr>
              <a:t>The universe we observe has precisely the properties we should expect if there is, at bottom, no design, no purpose, no evil and no good, nothing but blind, pitiless indifference”  </a:t>
            </a:r>
            <a:r>
              <a:rPr lang="en-GB" sz="3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(Richard Dawkins)</a:t>
            </a:r>
            <a:endParaRPr lang="en-GB" sz="32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48025" y="514350"/>
            <a:ext cx="8562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5FA6E-464D-469A-B405-F397D1009307}"/>
              </a:ext>
            </a:extLst>
          </p:cNvPr>
          <p:cNvSpPr txBox="1"/>
          <p:nvPr/>
        </p:nvSpPr>
        <p:spPr>
          <a:xfrm>
            <a:off x="1846811" y="3600000"/>
            <a:ext cx="8492836" cy="25545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Best antidote for trials is trust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</a:rPr>
              <a:t>3-fold recipe:</a:t>
            </a:r>
          </a:p>
          <a:p>
            <a:pPr algn="ctr"/>
            <a:r>
              <a:rPr lang="en-GB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in control</a:t>
            </a:r>
          </a:p>
          <a:p>
            <a:pPr algn="ctr"/>
            <a:r>
              <a:rPr lang="en-GB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loves me</a:t>
            </a:r>
          </a:p>
          <a:p>
            <a:pPr algn="ctr"/>
            <a:r>
              <a:rPr lang="en-GB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never makes a mistake</a:t>
            </a:r>
          </a:p>
        </p:txBody>
      </p:sp>
    </p:spTree>
    <p:extLst>
      <p:ext uri="{BB962C8B-B14F-4D97-AF65-F5344CB8AC3E}">
        <p14:creationId xmlns:p14="http://schemas.microsoft.com/office/powerpoint/2010/main" val="7121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19450" y="514350"/>
            <a:ext cx="8591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</a:t>
            </a:r>
          </a:p>
          <a:p>
            <a:pPr marL="714375" indent="-714375">
              <a:buAutoNum type="arabicPeriod"/>
            </a:pPr>
            <a:r>
              <a:rPr lang="en-GB" sz="32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What God promises</a:t>
            </a:r>
          </a:p>
          <a:p>
            <a:pPr marL="714375" indent="-714375">
              <a:buAutoNum type="arabicPeriod"/>
            </a:pP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Practical effects?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5FA6E-464D-469A-B405-F397D1009307}"/>
              </a:ext>
            </a:extLst>
          </p:cNvPr>
          <p:cNvSpPr txBox="1"/>
          <p:nvPr/>
        </p:nvSpPr>
        <p:spPr>
          <a:xfrm>
            <a:off x="1846811" y="3600000"/>
            <a:ext cx="8492836" cy="25545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Best antidote for trials is trust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</a:rPr>
              <a:t>3-fold recipe:</a:t>
            </a:r>
          </a:p>
          <a:p>
            <a:pPr algn="ctr"/>
            <a:r>
              <a:rPr lang="en-GB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in control</a:t>
            </a:r>
          </a:p>
          <a:p>
            <a:pPr algn="ctr"/>
            <a:r>
              <a:rPr lang="en-GB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loves me</a:t>
            </a:r>
          </a:p>
          <a:p>
            <a:pPr algn="ctr"/>
            <a:r>
              <a:rPr lang="en-GB" sz="3200" b="1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never makes a mistake</a:t>
            </a:r>
          </a:p>
        </p:txBody>
      </p:sp>
      <p:pic>
        <p:nvPicPr>
          <p:cNvPr id="12" name="Picture 1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64CCA74-F0EE-40A8-AC8C-B0C656406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38" y="3629636"/>
            <a:ext cx="68453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5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5338" y="514350"/>
            <a:ext cx="8585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002060"/>
                </a:solidFill>
                <a:latin typeface="Lucida Calligraphy" panose="03010101010101010101" pitchFamily="66" charset="0"/>
              </a:rPr>
              <a:t>“We know that God works all things together for the good of those who love God and are called according to His purpose”  </a:t>
            </a:r>
            <a:r>
              <a:rPr lang="en-GB" sz="3200" b="1" dirty="0">
                <a:solidFill>
                  <a:srgbClr val="002060"/>
                </a:solidFill>
                <a:latin typeface="Lucida Calligraphy" panose="03010101010101010101" pitchFamily="66" charset="0"/>
              </a:rPr>
              <a:t>(The apostle Paul)</a:t>
            </a:r>
            <a:endParaRPr lang="en-GB" sz="3200" b="1" i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25338" y="514350"/>
            <a:ext cx="8585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08713" y="514350"/>
            <a:ext cx="860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87236" y="2560320"/>
            <a:ext cx="931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word tells us</a:t>
            </a:r>
          </a:p>
        </p:txBody>
      </p:sp>
    </p:spTree>
    <p:extLst>
      <p:ext uri="{BB962C8B-B14F-4D97-AF65-F5344CB8AC3E}">
        <p14:creationId xmlns:p14="http://schemas.microsoft.com/office/powerpoint/2010/main" val="42649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17025" y="514350"/>
            <a:ext cx="8593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8924" y="2560320"/>
            <a:ext cx="9326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word tells us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Joseph</a:t>
            </a:r>
          </a:p>
        </p:txBody>
      </p:sp>
    </p:spTree>
    <p:extLst>
      <p:ext uri="{BB962C8B-B14F-4D97-AF65-F5344CB8AC3E}">
        <p14:creationId xmlns:p14="http://schemas.microsoft.com/office/powerpoint/2010/main" val="202085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09925" y="514350"/>
            <a:ext cx="86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0611" y="2560320"/>
            <a:ext cx="9335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word tells us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Joseph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Hannah</a:t>
            </a:r>
          </a:p>
        </p:txBody>
      </p:sp>
    </p:spTree>
    <p:extLst>
      <p:ext uri="{BB962C8B-B14F-4D97-AF65-F5344CB8AC3E}">
        <p14:creationId xmlns:p14="http://schemas.microsoft.com/office/powerpoint/2010/main" val="904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CB70-FAEB-4B26-A62D-4542397BC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347D5-4015-4404-8057-AC81390FE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a sunset in the background&#10;&#10;Description automatically generated">
            <a:extLst>
              <a:ext uri="{FF2B5EF4-FFF2-40B4-BE49-F238E27FC236}">
                <a16:creationId xmlns:a16="http://schemas.microsoft.com/office/drawing/2014/main" id="{DE6E8C72-88B2-4B1B-9988-CA95610085C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8017A-AE83-4756-A40C-3ACE3E3269FE}"/>
              </a:ext>
            </a:extLst>
          </p:cNvPr>
          <p:cNvSpPr txBox="1"/>
          <p:nvPr/>
        </p:nvSpPr>
        <p:spPr>
          <a:xfrm>
            <a:off x="3200400" y="514350"/>
            <a:ext cx="8610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One of God’s greatest promises</a:t>
            </a:r>
          </a:p>
          <a:p>
            <a:pPr algn="r"/>
            <a:r>
              <a:rPr lang="en-GB" sz="3200" b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  <a:cs typeface="LilyUPC" panose="020B0502040204020203" pitchFamily="34" charset="-34"/>
              </a:rPr>
              <a:t>Romans 8:28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738A1-3D45-4204-9C6C-5CE7C39AF1D0}"/>
              </a:ext>
            </a:extLst>
          </p:cNvPr>
          <p:cNvSpPr txBox="1"/>
          <p:nvPr/>
        </p:nvSpPr>
        <p:spPr>
          <a:xfrm>
            <a:off x="1055716" y="1936865"/>
            <a:ext cx="1007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714375"/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1.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</a:rPr>
              <a:t> 	</a:t>
            </a:r>
            <a:r>
              <a:rPr lang="en-GB" sz="3600" b="1" dirty="0">
                <a:ln w="6350"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How do we know this promise is true?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8A6DCE-50B7-4335-90B3-A14D007102DB}"/>
              </a:ext>
            </a:extLst>
          </p:cNvPr>
          <p:cNvSpPr txBox="1"/>
          <p:nvPr/>
        </p:nvSpPr>
        <p:spPr>
          <a:xfrm>
            <a:off x="1778924" y="2560320"/>
            <a:ext cx="9326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anose="05000000000000000000" pitchFamily="2" charset="2"/>
              <a:buChar char="Ø"/>
            </a:pPr>
            <a:r>
              <a:rPr lang="en-GB" sz="3200" b="1" dirty="0">
                <a:solidFill>
                  <a:srgbClr val="002060"/>
                </a:solidFill>
              </a:rPr>
              <a:t>God’s word tells us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Joseph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GB" sz="2800" b="1" dirty="0">
                <a:ln w="635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Hannah – her prayer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25AC8-9AAC-4143-A37D-F54C4B709DDE}"/>
              </a:ext>
            </a:extLst>
          </p:cNvPr>
          <p:cNvSpPr txBox="1"/>
          <p:nvPr/>
        </p:nvSpPr>
        <p:spPr>
          <a:xfrm>
            <a:off x="1778923" y="3945315"/>
            <a:ext cx="100320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/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¨ 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The </a:t>
            </a:r>
            <a:r>
              <a:rPr lang="en-GB" sz="2400" b="1" i="1" cap="small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Lord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 brings death and makes alive; he brings down to the grave and raises up. </a:t>
            </a:r>
            <a:r>
              <a:rPr lang="en-GB" sz="2400" b="1" i="1" baseline="30000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﻿ 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The </a:t>
            </a:r>
            <a:r>
              <a:rPr lang="en-GB" sz="2400" b="1" i="1" cap="small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Lord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 sends poverty and wealth; he humbles, and he exalts. He raises the poor from the dust and lifts the needy from the ash heap; he seats them with princes and has them inherit a throne of honour. For the foundations of the earth are the </a:t>
            </a:r>
            <a:r>
              <a:rPr lang="en-GB" sz="2400" b="1" i="1" cap="small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Lord</a:t>
            </a:r>
            <a:r>
              <a:rPr lang="en-GB" sz="2400" b="1" i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’s; upon them he has set the world. He will guard the feet of his saints, but the wicked will be silenced in darkness” </a:t>
            </a:r>
            <a:r>
              <a:rPr lang="en-GB" sz="2400" b="1" dirty="0">
                <a:ln w="63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(1 Samuel 2:6-9).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60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1331</Words>
  <Application>Microsoft Office PowerPoint</Application>
  <PresentationFormat>Widescreen</PresentationFormat>
  <Paragraphs>204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Bradley Hand ITC</vt:lpstr>
      <vt:lpstr>Calibri</vt:lpstr>
      <vt:lpstr>Calibri Light</vt:lpstr>
      <vt:lpstr>Comic Sans MS</vt:lpstr>
      <vt:lpstr>Lucida Calligraphy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Howells</dc:creator>
  <cp:lastModifiedBy>Josh Tanton</cp:lastModifiedBy>
  <cp:revision>33</cp:revision>
  <dcterms:created xsi:type="dcterms:W3CDTF">2019-12-04T08:23:01Z</dcterms:created>
  <dcterms:modified xsi:type="dcterms:W3CDTF">2020-01-05T10:03:31Z</dcterms:modified>
</cp:coreProperties>
</file>